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4" r:id="rId8"/>
    <p:sldId id="262" r:id="rId9"/>
    <p:sldId id="263"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3F058A-281D-3647-BAA4-A35E61049821}" v="856" dt="2023-03-12T16:22:48.4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648"/>
  </p:normalViewPr>
  <p:slideViewPr>
    <p:cSldViewPr snapToGrid="0">
      <p:cViewPr varScale="1">
        <p:scale>
          <a:sx n="90" d="100"/>
          <a:sy n="90" d="100"/>
        </p:scale>
        <p:origin x="232" y="7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FA736-BBD3-263B-E9D0-B27F2B3AD3B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D6599791-6F2E-2135-6267-8B77F0EFBB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8F30B716-F307-C4F6-94EB-3CB03257AE69}"/>
              </a:ext>
            </a:extLst>
          </p:cNvPr>
          <p:cNvSpPr>
            <a:spLocks noGrp="1"/>
          </p:cNvSpPr>
          <p:nvPr>
            <p:ph type="dt" sz="half" idx="10"/>
          </p:nvPr>
        </p:nvSpPr>
        <p:spPr/>
        <p:txBody>
          <a:bodyPr/>
          <a:lstStyle/>
          <a:p>
            <a:fld id="{0AA44E56-F253-6D48-BEA2-99713FA8C806}" type="datetimeFigureOut">
              <a:rPr lang="en-US" smtClean="0"/>
              <a:t>3/12/23</a:t>
            </a:fld>
            <a:endParaRPr lang="en-US"/>
          </a:p>
        </p:txBody>
      </p:sp>
      <p:sp>
        <p:nvSpPr>
          <p:cNvPr id="5" name="Footer Placeholder 4">
            <a:extLst>
              <a:ext uri="{FF2B5EF4-FFF2-40B4-BE49-F238E27FC236}">
                <a16:creationId xmlns:a16="http://schemas.microsoft.com/office/drawing/2014/main" id="{EEAF13DF-45F3-7A8A-6FD4-BF0511D890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7F8CAE-AD61-8825-3E8C-77D2A1BD4730}"/>
              </a:ext>
            </a:extLst>
          </p:cNvPr>
          <p:cNvSpPr>
            <a:spLocks noGrp="1"/>
          </p:cNvSpPr>
          <p:nvPr>
            <p:ph type="sldNum" sz="quarter" idx="12"/>
          </p:nvPr>
        </p:nvSpPr>
        <p:spPr/>
        <p:txBody>
          <a:bodyPr/>
          <a:lstStyle/>
          <a:p>
            <a:fld id="{220A030C-BD84-334A-B7B7-2EE2B2E6E2C1}" type="slidenum">
              <a:rPr lang="en-US" smtClean="0"/>
              <a:t>‹#›</a:t>
            </a:fld>
            <a:endParaRPr lang="en-US"/>
          </a:p>
        </p:txBody>
      </p:sp>
    </p:spTree>
    <p:extLst>
      <p:ext uri="{BB962C8B-B14F-4D97-AF65-F5344CB8AC3E}">
        <p14:creationId xmlns:p14="http://schemas.microsoft.com/office/powerpoint/2010/main" val="41460548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2087-B145-6CBF-A2E8-509FDF6AC94B}"/>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BB83A16-AB07-32E4-190B-2005051AA57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C382D28-4794-AC3B-D86D-CE9586A7C025}"/>
              </a:ext>
            </a:extLst>
          </p:cNvPr>
          <p:cNvSpPr>
            <a:spLocks noGrp="1"/>
          </p:cNvSpPr>
          <p:nvPr>
            <p:ph type="dt" sz="half" idx="10"/>
          </p:nvPr>
        </p:nvSpPr>
        <p:spPr/>
        <p:txBody>
          <a:bodyPr/>
          <a:lstStyle/>
          <a:p>
            <a:fld id="{0AA44E56-F253-6D48-BEA2-99713FA8C806}" type="datetimeFigureOut">
              <a:rPr lang="en-US" smtClean="0"/>
              <a:t>3/12/23</a:t>
            </a:fld>
            <a:endParaRPr lang="en-US"/>
          </a:p>
        </p:txBody>
      </p:sp>
      <p:sp>
        <p:nvSpPr>
          <p:cNvPr id="5" name="Footer Placeholder 4">
            <a:extLst>
              <a:ext uri="{FF2B5EF4-FFF2-40B4-BE49-F238E27FC236}">
                <a16:creationId xmlns:a16="http://schemas.microsoft.com/office/drawing/2014/main" id="{7DB5138C-1C91-275C-4B98-CD3F377855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C347B8-4DCC-BB2F-89C0-886223BD3B21}"/>
              </a:ext>
            </a:extLst>
          </p:cNvPr>
          <p:cNvSpPr>
            <a:spLocks noGrp="1"/>
          </p:cNvSpPr>
          <p:nvPr>
            <p:ph type="sldNum" sz="quarter" idx="12"/>
          </p:nvPr>
        </p:nvSpPr>
        <p:spPr/>
        <p:txBody>
          <a:bodyPr/>
          <a:lstStyle/>
          <a:p>
            <a:fld id="{220A030C-BD84-334A-B7B7-2EE2B2E6E2C1}" type="slidenum">
              <a:rPr lang="en-US" smtClean="0"/>
              <a:t>‹#›</a:t>
            </a:fld>
            <a:endParaRPr lang="en-US"/>
          </a:p>
        </p:txBody>
      </p:sp>
    </p:spTree>
    <p:extLst>
      <p:ext uri="{BB962C8B-B14F-4D97-AF65-F5344CB8AC3E}">
        <p14:creationId xmlns:p14="http://schemas.microsoft.com/office/powerpoint/2010/main" val="737940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AB8C5BC-CCC6-F4AE-3350-BF90C79440B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285F1ED-8950-D918-1598-41F4E6BC280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37EBAE8-2D60-E06C-E004-2C6CDA26EBDB}"/>
              </a:ext>
            </a:extLst>
          </p:cNvPr>
          <p:cNvSpPr>
            <a:spLocks noGrp="1"/>
          </p:cNvSpPr>
          <p:nvPr>
            <p:ph type="dt" sz="half" idx="10"/>
          </p:nvPr>
        </p:nvSpPr>
        <p:spPr/>
        <p:txBody>
          <a:bodyPr/>
          <a:lstStyle/>
          <a:p>
            <a:fld id="{0AA44E56-F253-6D48-BEA2-99713FA8C806}" type="datetimeFigureOut">
              <a:rPr lang="en-US" smtClean="0"/>
              <a:t>3/12/23</a:t>
            </a:fld>
            <a:endParaRPr lang="en-US"/>
          </a:p>
        </p:txBody>
      </p:sp>
      <p:sp>
        <p:nvSpPr>
          <p:cNvPr id="5" name="Footer Placeholder 4">
            <a:extLst>
              <a:ext uri="{FF2B5EF4-FFF2-40B4-BE49-F238E27FC236}">
                <a16:creationId xmlns:a16="http://schemas.microsoft.com/office/drawing/2014/main" id="{7CAB7CCC-8D9D-48B0-9130-39DE526EDA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4DBA1C-9211-6C72-0D92-AA18528FD255}"/>
              </a:ext>
            </a:extLst>
          </p:cNvPr>
          <p:cNvSpPr>
            <a:spLocks noGrp="1"/>
          </p:cNvSpPr>
          <p:nvPr>
            <p:ph type="sldNum" sz="quarter" idx="12"/>
          </p:nvPr>
        </p:nvSpPr>
        <p:spPr/>
        <p:txBody>
          <a:bodyPr/>
          <a:lstStyle/>
          <a:p>
            <a:fld id="{220A030C-BD84-334A-B7B7-2EE2B2E6E2C1}" type="slidenum">
              <a:rPr lang="en-US" smtClean="0"/>
              <a:t>‹#›</a:t>
            </a:fld>
            <a:endParaRPr lang="en-US"/>
          </a:p>
        </p:txBody>
      </p:sp>
    </p:spTree>
    <p:extLst>
      <p:ext uri="{BB962C8B-B14F-4D97-AF65-F5344CB8AC3E}">
        <p14:creationId xmlns:p14="http://schemas.microsoft.com/office/powerpoint/2010/main" val="1267086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01615-4E2E-D3B2-505B-6AE6B9CE4AA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6DB9809-F6A7-3011-BCAC-FF150B53721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9CFC5F8-4454-3160-A053-130B2D39BCAD}"/>
              </a:ext>
            </a:extLst>
          </p:cNvPr>
          <p:cNvSpPr>
            <a:spLocks noGrp="1"/>
          </p:cNvSpPr>
          <p:nvPr>
            <p:ph type="dt" sz="half" idx="10"/>
          </p:nvPr>
        </p:nvSpPr>
        <p:spPr/>
        <p:txBody>
          <a:bodyPr/>
          <a:lstStyle/>
          <a:p>
            <a:fld id="{0AA44E56-F253-6D48-BEA2-99713FA8C806}" type="datetimeFigureOut">
              <a:rPr lang="en-US" smtClean="0"/>
              <a:t>3/12/23</a:t>
            </a:fld>
            <a:endParaRPr lang="en-US"/>
          </a:p>
        </p:txBody>
      </p:sp>
      <p:sp>
        <p:nvSpPr>
          <p:cNvPr id="5" name="Footer Placeholder 4">
            <a:extLst>
              <a:ext uri="{FF2B5EF4-FFF2-40B4-BE49-F238E27FC236}">
                <a16:creationId xmlns:a16="http://schemas.microsoft.com/office/drawing/2014/main" id="{D40F984C-C0E4-6154-6D46-CE974ADAC3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4459A2-8FC4-2B4B-4438-CD717EB498FE}"/>
              </a:ext>
            </a:extLst>
          </p:cNvPr>
          <p:cNvSpPr>
            <a:spLocks noGrp="1"/>
          </p:cNvSpPr>
          <p:nvPr>
            <p:ph type="sldNum" sz="quarter" idx="12"/>
          </p:nvPr>
        </p:nvSpPr>
        <p:spPr/>
        <p:txBody>
          <a:bodyPr/>
          <a:lstStyle/>
          <a:p>
            <a:fld id="{220A030C-BD84-334A-B7B7-2EE2B2E6E2C1}" type="slidenum">
              <a:rPr lang="en-US" smtClean="0"/>
              <a:t>‹#›</a:t>
            </a:fld>
            <a:endParaRPr lang="en-US"/>
          </a:p>
        </p:txBody>
      </p:sp>
    </p:spTree>
    <p:extLst>
      <p:ext uri="{BB962C8B-B14F-4D97-AF65-F5344CB8AC3E}">
        <p14:creationId xmlns:p14="http://schemas.microsoft.com/office/powerpoint/2010/main" val="21711164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BFE63-2FCB-1D22-0967-437369F7709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E298A71-F4CF-9D94-47D0-0C8D4DC264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10D12AB-A7AB-BDC8-A116-868A14DAC73E}"/>
              </a:ext>
            </a:extLst>
          </p:cNvPr>
          <p:cNvSpPr>
            <a:spLocks noGrp="1"/>
          </p:cNvSpPr>
          <p:nvPr>
            <p:ph type="dt" sz="half" idx="10"/>
          </p:nvPr>
        </p:nvSpPr>
        <p:spPr/>
        <p:txBody>
          <a:bodyPr/>
          <a:lstStyle/>
          <a:p>
            <a:fld id="{0AA44E56-F253-6D48-BEA2-99713FA8C806}" type="datetimeFigureOut">
              <a:rPr lang="en-US" smtClean="0"/>
              <a:t>3/12/23</a:t>
            </a:fld>
            <a:endParaRPr lang="en-US"/>
          </a:p>
        </p:txBody>
      </p:sp>
      <p:sp>
        <p:nvSpPr>
          <p:cNvPr id="5" name="Footer Placeholder 4">
            <a:extLst>
              <a:ext uri="{FF2B5EF4-FFF2-40B4-BE49-F238E27FC236}">
                <a16:creationId xmlns:a16="http://schemas.microsoft.com/office/drawing/2014/main" id="{F5F8061B-D651-62A4-C512-CBFA728CD8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852CA3-4C21-7BB1-7EC7-C82E10306971}"/>
              </a:ext>
            </a:extLst>
          </p:cNvPr>
          <p:cNvSpPr>
            <a:spLocks noGrp="1"/>
          </p:cNvSpPr>
          <p:nvPr>
            <p:ph type="sldNum" sz="quarter" idx="12"/>
          </p:nvPr>
        </p:nvSpPr>
        <p:spPr/>
        <p:txBody>
          <a:bodyPr/>
          <a:lstStyle/>
          <a:p>
            <a:fld id="{220A030C-BD84-334A-B7B7-2EE2B2E6E2C1}" type="slidenum">
              <a:rPr lang="en-US" smtClean="0"/>
              <a:t>‹#›</a:t>
            </a:fld>
            <a:endParaRPr lang="en-US"/>
          </a:p>
        </p:txBody>
      </p:sp>
    </p:spTree>
    <p:extLst>
      <p:ext uri="{BB962C8B-B14F-4D97-AF65-F5344CB8AC3E}">
        <p14:creationId xmlns:p14="http://schemas.microsoft.com/office/powerpoint/2010/main" val="9142837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9E1C7-09D8-CAAF-E714-B8E0586C0EA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928FE52-B74C-7926-C080-1FE6F038987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07830F7D-E9A0-D464-8AF5-9A3BB3D88F0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AF792DF-7896-08FB-40DF-79AB81FE0AA1}"/>
              </a:ext>
            </a:extLst>
          </p:cNvPr>
          <p:cNvSpPr>
            <a:spLocks noGrp="1"/>
          </p:cNvSpPr>
          <p:nvPr>
            <p:ph type="dt" sz="half" idx="10"/>
          </p:nvPr>
        </p:nvSpPr>
        <p:spPr/>
        <p:txBody>
          <a:bodyPr/>
          <a:lstStyle/>
          <a:p>
            <a:fld id="{0AA44E56-F253-6D48-BEA2-99713FA8C806}" type="datetimeFigureOut">
              <a:rPr lang="en-US" smtClean="0"/>
              <a:t>3/12/23</a:t>
            </a:fld>
            <a:endParaRPr lang="en-US"/>
          </a:p>
        </p:txBody>
      </p:sp>
      <p:sp>
        <p:nvSpPr>
          <p:cNvPr id="6" name="Footer Placeholder 5">
            <a:extLst>
              <a:ext uri="{FF2B5EF4-FFF2-40B4-BE49-F238E27FC236}">
                <a16:creationId xmlns:a16="http://schemas.microsoft.com/office/drawing/2014/main" id="{A934E9F9-ED5E-A4EC-E5ED-403378ACF8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ACFC96-F0A4-3D37-573A-087C88D0F10E}"/>
              </a:ext>
            </a:extLst>
          </p:cNvPr>
          <p:cNvSpPr>
            <a:spLocks noGrp="1"/>
          </p:cNvSpPr>
          <p:nvPr>
            <p:ph type="sldNum" sz="quarter" idx="12"/>
          </p:nvPr>
        </p:nvSpPr>
        <p:spPr/>
        <p:txBody>
          <a:bodyPr/>
          <a:lstStyle/>
          <a:p>
            <a:fld id="{220A030C-BD84-334A-B7B7-2EE2B2E6E2C1}" type="slidenum">
              <a:rPr lang="en-US" smtClean="0"/>
              <a:t>‹#›</a:t>
            </a:fld>
            <a:endParaRPr lang="en-US"/>
          </a:p>
        </p:txBody>
      </p:sp>
    </p:spTree>
    <p:extLst>
      <p:ext uri="{BB962C8B-B14F-4D97-AF65-F5344CB8AC3E}">
        <p14:creationId xmlns:p14="http://schemas.microsoft.com/office/powerpoint/2010/main" val="317597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8F8FC-31A0-0B8A-E8FC-48210622ED5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D09EEDA-D9F0-5F37-2725-807AF79CB2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F9DA1B1-0B38-AE61-2181-8C73A88914D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DDD4DD2-8634-816D-E720-136FA3B4CD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8195C08-7E46-84E8-875E-8BD45D3BC8E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42C8AD7D-91DE-54A3-8A71-EDF45AE8BF59}"/>
              </a:ext>
            </a:extLst>
          </p:cNvPr>
          <p:cNvSpPr>
            <a:spLocks noGrp="1"/>
          </p:cNvSpPr>
          <p:nvPr>
            <p:ph type="dt" sz="half" idx="10"/>
          </p:nvPr>
        </p:nvSpPr>
        <p:spPr/>
        <p:txBody>
          <a:bodyPr/>
          <a:lstStyle/>
          <a:p>
            <a:fld id="{0AA44E56-F253-6D48-BEA2-99713FA8C806}" type="datetimeFigureOut">
              <a:rPr lang="en-US" smtClean="0"/>
              <a:t>3/12/23</a:t>
            </a:fld>
            <a:endParaRPr lang="en-US"/>
          </a:p>
        </p:txBody>
      </p:sp>
      <p:sp>
        <p:nvSpPr>
          <p:cNvPr id="8" name="Footer Placeholder 7">
            <a:extLst>
              <a:ext uri="{FF2B5EF4-FFF2-40B4-BE49-F238E27FC236}">
                <a16:creationId xmlns:a16="http://schemas.microsoft.com/office/drawing/2014/main" id="{B6A10D7D-A259-E6B0-B388-3F9CD71D83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15D208-270C-20E5-E4FC-AC9DA04187A4}"/>
              </a:ext>
            </a:extLst>
          </p:cNvPr>
          <p:cNvSpPr>
            <a:spLocks noGrp="1"/>
          </p:cNvSpPr>
          <p:nvPr>
            <p:ph type="sldNum" sz="quarter" idx="12"/>
          </p:nvPr>
        </p:nvSpPr>
        <p:spPr/>
        <p:txBody>
          <a:bodyPr/>
          <a:lstStyle/>
          <a:p>
            <a:fld id="{220A030C-BD84-334A-B7B7-2EE2B2E6E2C1}" type="slidenum">
              <a:rPr lang="en-US" smtClean="0"/>
              <a:t>‹#›</a:t>
            </a:fld>
            <a:endParaRPr lang="en-US"/>
          </a:p>
        </p:txBody>
      </p:sp>
    </p:spTree>
    <p:extLst>
      <p:ext uri="{BB962C8B-B14F-4D97-AF65-F5344CB8AC3E}">
        <p14:creationId xmlns:p14="http://schemas.microsoft.com/office/powerpoint/2010/main" val="28910237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C674A-18E6-C3A4-125F-07F88C722ECB}"/>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E5F27A04-A127-29F0-6DBE-CCDCE969D419}"/>
              </a:ext>
            </a:extLst>
          </p:cNvPr>
          <p:cNvSpPr>
            <a:spLocks noGrp="1"/>
          </p:cNvSpPr>
          <p:nvPr>
            <p:ph type="dt" sz="half" idx="10"/>
          </p:nvPr>
        </p:nvSpPr>
        <p:spPr/>
        <p:txBody>
          <a:bodyPr/>
          <a:lstStyle/>
          <a:p>
            <a:fld id="{0AA44E56-F253-6D48-BEA2-99713FA8C806}" type="datetimeFigureOut">
              <a:rPr lang="en-US" smtClean="0"/>
              <a:t>3/12/23</a:t>
            </a:fld>
            <a:endParaRPr lang="en-US"/>
          </a:p>
        </p:txBody>
      </p:sp>
      <p:sp>
        <p:nvSpPr>
          <p:cNvPr id="4" name="Footer Placeholder 3">
            <a:extLst>
              <a:ext uri="{FF2B5EF4-FFF2-40B4-BE49-F238E27FC236}">
                <a16:creationId xmlns:a16="http://schemas.microsoft.com/office/drawing/2014/main" id="{9E9533A2-AEFA-618A-887B-128809B5B3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70C822-DDF8-C155-61D3-C47A861F7E79}"/>
              </a:ext>
            </a:extLst>
          </p:cNvPr>
          <p:cNvSpPr>
            <a:spLocks noGrp="1"/>
          </p:cNvSpPr>
          <p:nvPr>
            <p:ph type="sldNum" sz="quarter" idx="12"/>
          </p:nvPr>
        </p:nvSpPr>
        <p:spPr/>
        <p:txBody>
          <a:bodyPr/>
          <a:lstStyle/>
          <a:p>
            <a:fld id="{220A030C-BD84-334A-B7B7-2EE2B2E6E2C1}" type="slidenum">
              <a:rPr lang="en-US" smtClean="0"/>
              <a:t>‹#›</a:t>
            </a:fld>
            <a:endParaRPr lang="en-US"/>
          </a:p>
        </p:txBody>
      </p:sp>
    </p:spTree>
    <p:extLst>
      <p:ext uri="{BB962C8B-B14F-4D97-AF65-F5344CB8AC3E}">
        <p14:creationId xmlns:p14="http://schemas.microsoft.com/office/powerpoint/2010/main" val="26413718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ED9E37-3BAA-8BD5-E9E7-DD6EB24CAD96}"/>
              </a:ext>
            </a:extLst>
          </p:cNvPr>
          <p:cNvSpPr>
            <a:spLocks noGrp="1"/>
          </p:cNvSpPr>
          <p:nvPr>
            <p:ph type="dt" sz="half" idx="10"/>
          </p:nvPr>
        </p:nvSpPr>
        <p:spPr/>
        <p:txBody>
          <a:bodyPr/>
          <a:lstStyle/>
          <a:p>
            <a:fld id="{0AA44E56-F253-6D48-BEA2-99713FA8C806}" type="datetimeFigureOut">
              <a:rPr lang="en-US" smtClean="0"/>
              <a:t>3/12/23</a:t>
            </a:fld>
            <a:endParaRPr lang="en-US"/>
          </a:p>
        </p:txBody>
      </p:sp>
      <p:sp>
        <p:nvSpPr>
          <p:cNvPr id="3" name="Footer Placeholder 2">
            <a:extLst>
              <a:ext uri="{FF2B5EF4-FFF2-40B4-BE49-F238E27FC236}">
                <a16:creationId xmlns:a16="http://schemas.microsoft.com/office/drawing/2014/main" id="{0C091E79-09F8-CB68-C3ED-06640BB71A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26387BA-8D5A-5856-9B6D-E2AAB88646A9}"/>
              </a:ext>
            </a:extLst>
          </p:cNvPr>
          <p:cNvSpPr>
            <a:spLocks noGrp="1"/>
          </p:cNvSpPr>
          <p:nvPr>
            <p:ph type="sldNum" sz="quarter" idx="12"/>
          </p:nvPr>
        </p:nvSpPr>
        <p:spPr/>
        <p:txBody>
          <a:bodyPr/>
          <a:lstStyle/>
          <a:p>
            <a:fld id="{220A030C-BD84-334A-B7B7-2EE2B2E6E2C1}" type="slidenum">
              <a:rPr lang="en-US" smtClean="0"/>
              <a:t>‹#›</a:t>
            </a:fld>
            <a:endParaRPr lang="en-US"/>
          </a:p>
        </p:txBody>
      </p:sp>
    </p:spTree>
    <p:extLst>
      <p:ext uri="{BB962C8B-B14F-4D97-AF65-F5344CB8AC3E}">
        <p14:creationId xmlns:p14="http://schemas.microsoft.com/office/powerpoint/2010/main" val="2635088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29F38-ADDE-1CE2-6C82-FC6720C6827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A8B1D34-9F24-33A0-F24C-05AFBBB9C2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2507318E-9A48-8142-D224-78A17A7335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A99DB8D-B6D1-18EF-4222-15E307746F5E}"/>
              </a:ext>
            </a:extLst>
          </p:cNvPr>
          <p:cNvSpPr>
            <a:spLocks noGrp="1"/>
          </p:cNvSpPr>
          <p:nvPr>
            <p:ph type="dt" sz="half" idx="10"/>
          </p:nvPr>
        </p:nvSpPr>
        <p:spPr/>
        <p:txBody>
          <a:bodyPr/>
          <a:lstStyle/>
          <a:p>
            <a:fld id="{0AA44E56-F253-6D48-BEA2-99713FA8C806}" type="datetimeFigureOut">
              <a:rPr lang="en-US" smtClean="0"/>
              <a:t>3/12/23</a:t>
            </a:fld>
            <a:endParaRPr lang="en-US"/>
          </a:p>
        </p:txBody>
      </p:sp>
      <p:sp>
        <p:nvSpPr>
          <p:cNvPr id="6" name="Footer Placeholder 5">
            <a:extLst>
              <a:ext uri="{FF2B5EF4-FFF2-40B4-BE49-F238E27FC236}">
                <a16:creationId xmlns:a16="http://schemas.microsoft.com/office/drawing/2014/main" id="{FC700FAF-B8DE-C06A-56AA-80D99EEB67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A250DC-51B3-8D50-B3C1-634714645043}"/>
              </a:ext>
            </a:extLst>
          </p:cNvPr>
          <p:cNvSpPr>
            <a:spLocks noGrp="1"/>
          </p:cNvSpPr>
          <p:nvPr>
            <p:ph type="sldNum" sz="quarter" idx="12"/>
          </p:nvPr>
        </p:nvSpPr>
        <p:spPr/>
        <p:txBody>
          <a:bodyPr/>
          <a:lstStyle/>
          <a:p>
            <a:fld id="{220A030C-BD84-334A-B7B7-2EE2B2E6E2C1}" type="slidenum">
              <a:rPr lang="en-US" smtClean="0"/>
              <a:t>‹#›</a:t>
            </a:fld>
            <a:endParaRPr lang="en-US"/>
          </a:p>
        </p:txBody>
      </p:sp>
    </p:spTree>
    <p:extLst>
      <p:ext uri="{BB962C8B-B14F-4D97-AF65-F5344CB8AC3E}">
        <p14:creationId xmlns:p14="http://schemas.microsoft.com/office/powerpoint/2010/main" val="907905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606C6-B8E7-965B-F68A-C4DD750386E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0735D25-E8F7-FE4C-0B74-6CFB33A16E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D55151A-0062-6C5B-0F11-89B0C24B2E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8EB4FD9-C8C9-C4F9-B521-381B99D2B654}"/>
              </a:ext>
            </a:extLst>
          </p:cNvPr>
          <p:cNvSpPr>
            <a:spLocks noGrp="1"/>
          </p:cNvSpPr>
          <p:nvPr>
            <p:ph type="dt" sz="half" idx="10"/>
          </p:nvPr>
        </p:nvSpPr>
        <p:spPr/>
        <p:txBody>
          <a:bodyPr/>
          <a:lstStyle/>
          <a:p>
            <a:fld id="{0AA44E56-F253-6D48-BEA2-99713FA8C806}" type="datetimeFigureOut">
              <a:rPr lang="en-US" smtClean="0"/>
              <a:t>3/12/23</a:t>
            </a:fld>
            <a:endParaRPr lang="en-US"/>
          </a:p>
        </p:txBody>
      </p:sp>
      <p:sp>
        <p:nvSpPr>
          <p:cNvPr id="6" name="Footer Placeholder 5">
            <a:extLst>
              <a:ext uri="{FF2B5EF4-FFF2-40B4-BE49-F238E27FC236}">
                <a16:creationId xmlns:a16="http://schemas.microsoft.com/office/drawing/2014/main" id="{AE31824D-61B3-E78F-AAC7-93DCE218A2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E36E66-1C0E-891B-B228-FE276FD8D048}"/>
              </a:ext>
            </a:extLst>
          </p:cNvPr>
          <p:cNvSpPr>
            <a:spLocks noGrp="1"/>
          </p:cNvSpPr>
          <p:nvPr>
            <p:ph type="sldNum" sz="quarter" idx="12"/>
          </p:nvPr>
        </p:nvSpPr>
        <p:spPr/>
        <p:txBody>
          <a:bodyPr/>
          <a:lstStyle/>
          <a:p>
            <a:fld id="{220A030C-BD84-334A-B7B7-2EE2B2E6E2C1}" type="slidenum">
              <a:rPr lang="en-US" smtClean="0"/>
              <a:t>‹#›</a:t>
            </a:fld>
            <a:endParaRPr lang="en-US"/>
          </a:p>
        </p:txBody>
      </p:sp>
    </p:spTree>
    <p:extLst>
      <p:ext uri="{BB962C8B-B14F-4D97-AF65-F5344CB8AC3E}">
        <p14:creationId xmlns:p14="http://schemas.microsoft.com/office/powerpoint/2010/main" val="1410322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864E36-DB65-5F7E-1084-6221413E08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744C6A7-7AC9-F874-0849-22C843FF64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3841607-8520-E432-EC83-1555399628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A44E56-F253-6D48-BEA2-99713FA8C806}" type="datetimeFigureOut">
              <a:rPr lang="en-US" smtClean="0"/>
              <a:t>3/12/23</a:t>
            </a:fld>
            <a:endParaRPr lang="en-US"/>
          </a:p>
        </p:txBody>
      </p:sp>
      <p:sp>
        <p:nvSpPr>
          <p:cNvPr id="5" name="Footer Placeholder 4">
            <a:extLst>
              <a:ext uri="{FF2B5EF4-FFF2-40B4-BE49-F238E27FC236}">
                <a16:creationId xmlns:a16="http://schemas.microsoft.com/office/drawing/2014/main" id="{79A6779F-B594-2A3B-F4E2-83B6D10ACC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EF306B-B743-E2BA-CF6C-EEA8986B9D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0A030C-BD84-334A-B7B7-2EE2B2E6E2C1}" type="slidenum">
              <a:rPr lang="en-US" smtClean="0"/>
              <a:t>‹#›</a:t>
            </a:fld>
            <a:endParaRPr lang="en-US"/>
          </a:p>
        </p:txBody>
      </p:sp>
    </p:spTree>
    <p:extLst>
      <p:ext uri="{BB962C8B-B14F-4D97-AF65-F5344CB8AC3E}">
        <p14:creationId xmlns:p14="http://schemas.microsoft.com/office/powerpoint/2010/main" val="14671506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unsplash.com/"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10EED-B3C1-C77F-2D4C-009CDF4894F9}"/>
              </a:ext>
            </a:extLst>
          </p:cNvPr>
          <p:cNvSpPr>
            <a:spLocks noGrp="1"/>
          </p:cNvSpPr>
          <p:nvPr>
            <p:ph type="ctrTitle"/>
          </p:nvPr>
        </p:nvSpPr>
        <p:spPr>
          <a:xfrm>
            <a:off x="1524000" y="2308907"/>
            <a:ext cx="9144000" cy="989466"/>
          </a:xfrm>
        </p:spPr>
        <p:txBody>
          <a:bodyPr>
            <a:normAutofit fontScale="90000"/>
          </a:bodyPr>
          <a:lstStyle/>
          <a:p>
            <a:r>
              <a:rPr lang="en-US" dirty="0"/>
              <a:t>Using Stable Diffusion to generate high-quality image</a:t>
            </a:r>
          </a:p>
        </p:txBody>
      </p:sp>
      <p:sp>
        <p:nvSpPr>
          <p:cNvPr id="4" name="TextBox 3">
            <a:extLst>
              <a:ext uri="{FF2B5EF4-FFF2-40B4-BE49-F238E27FC236}">
                <a16:creationId xmlns:a16="http://schemas.microsoft.com/office/drawing/2014/main" id="{928C04FD-B0E8-0F7E-3E6F-62B1A9B0C4F4}"/>
              </a:ext>
            </a:extLst>
          </p:cNvPr>
          <p:cNvSpPr txBox="1"/>
          <p:nvPr/>
        </p:nvSpPr>
        <p:spPr>
          <a:xfrm>
            <a:off x="8086725" y="4114799"/>
            <a:ext cx="2343150" cy="461665"/>
          </a:xfrm>
          <a:prstGeom prst="rect">
            <a:avLst/>
          </a:prstGeom>
          <a:noFill/>
        </p:spPr>
        <p:txBody>
          <a:bodyPr wrap="square" rtlCol="0">
            <a:spAutoFit/>
          </a:bodyPr>
          <a:lstStyle/>
          <a:p>
            <a:r>
              <a:rPr lang="en-US" altLang="zh-CN" sz="2400" dirty="0"/>
              <a:t>By</a:t>
            </a:r>
            <a:r>
              <a:rPr lang="zh-CN" altLang="en-US" sz="2400" dirty="0"/>
              <a:t> </a:t>
            </a:r>
            <a:r>
              <a:rPr lang="en-US" altLang="zh-CN" sz="2400" dirty="0"/>
              <a:t>The</a:t>
            </a:r>
            <a:r>
              <a:rPr lang="zh-CN" altLang="en-US" sz="2400" dirty="0"/>
              <a:t> </a:t>
            </a:r>
            <a:r>
              <a:rPr lang="en-US" altLang="zh-CN" sz="2400" dirty="0"/>
              <a:t>REPLY</a:t>
            </a:r>
            <a:r>
              <a:rPr lang="zh-CN" altLang="en-US" sz="2400" dirty="0"/>
              <a:t> </a:t>
            </a:r>
            <a:r>
              <a:rPr lang="en-US" altLang="zh-CN" sz="2400" dirty="0"/>
              <a:t>List</a:t>
            </a:r>
            <a:endParaRPr lang="en-US" sz="2400" dirty="0"/>
          </a:p>
        </p:txBody>
      </p:sp>
    </p:spTree>
    <p:extLst>
      <p:ext uri="{BB962C8B-B14F-4D97-AF65-F5344CB8AC3E}">
        <p14:creationId xmlns:p14="http://schemas.microsoft.com/office/powerpoint/2010/main" val="36462964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E0A2F-F9BD-8790-59B7-C4D71E94F3B5}"/>
              </a:ext>
            </a:extLst>
          </p:cNvPr>
          <p:cNvSpPr>
            <a:spLocks noGrp="1"/>
          </p:cNvSpPr>
          <p:nvPr>
            <p:ph type="title"/>
          </p:nvPr>
        </p:nvSpPr>
        <p:spPr/>
        <p:txBody>
          <a:bodyPr/>
          <a:lstStyle/>
          <a:p>
            <a:r>
              <a:rPr lang="en-US" dirty="0"/>
              <a:t>Further Development</a:t>
            </a:r>
          </a:p>
        </p:txBody>
      </p:sp>
      <p:sp>
        <p:nvSpPr>
          <p:cNvPr id="3" name="Content Placeholder 2">
            <a:extLst>
              <a:ext uri="{FF2B5EF4-FFF2-40B4-BE49-F238E27FC236}">
                <a16:creationId xmlns:a16="http://schemas.microsoft.com/office/drawing/2014/main" id="{0840F3B5-385D-00AC-A71A-7700F6B15E4D}"/>
              </a:ext>
            </a:extLst>
          </p:cNvPr>
          <p:cNvSpPr>
            <a:spLocks noGrp="1"/>
          </p:cNvSpPr>
          <p:nvPr>
            <p:ph idx="1"/>
          </p:nvPr>
        </p:nvSpPr>
        <p:spPr/>
        <p:txBody>
          <a:bodyPr>
            <a:normAutofit fontScale="85000" lnSpcReduction="10000"/>
          </a:bodyPr>
          <a:lstStyle/>
          <a:p>
            <a:pPr marL="0" indent="0" algn="l">
              <a:buNone/>
            </a:pPr>
            <a:r>
              <a:rPr lang="en-SG" b="0" i="0" dirty="0">
                <a:solidFill>
                  <a:srgbClr val="374151"/>
                </a:solidFill>
                <a:effectLst/>
                <a:latin typeface="Söhne"/>
              </a:rPr>
              <a:t>For the inpainting algorithm, we still have quite a few steps wo be completed:</a:t>
            </a:r>
          </a:p>
          <a:p>
            <a:r>
              <a:rPr lang="en-SG" b="0" i="0" dirty="0">
                <a:solidFill>
                  <a:srgbClr val="374151"/>
                </a:solidFill>
                <a:effectLst/>
                <a:latin typeface="Söhne"/>
              </a:rPr>
              <a:t>Postprocess the image: After the inpainting algorithm has been applied, it is often useful to postprocess the image to improve its visual quality and coherence with the surrounding pixels. This can include operations such as smoothing, sharpening, or </a:t>
            </a:r>
            <a:r>
              <a:rPr lang="en-SG" b="0" i="0" dirty="0" err="1">
                <a:solidFill>
                  <a:srgbClr val="374151"/>
                </a:solidFill>
                <a:effectLst/>
                <a:latin typeface="Söhne"/>
              </a:rPr>
              <a:t>color</a:t>
            </a:r>
            <a:r>
              <a:rPr lang="en-SG" b="0" i="0" dirty="0">
                <a:solidFill>
                  <a:srgbClr val="374151"/>
                </a:solidFill>
                <a:effectLst/>
                <a:latin typeface="Söhne"/>
              </a:rPr>
              <a:t> adjustment.</a:t>
            </a:r>
          </a:p>
          <a:p>
            <a:r>
              <a:rPr lang="en-SG" b="0" i="0" dirty="0" err="1">
                <a:solidFill>
                  <a:srgbClr val="374151"/>
                </a:solidFill>
                <a:effectLst/>
                <a:latin typeface="Söhne"/>
              </a:rPr>
              <a:t>Preprocess</a:t>
            </a:r>
            <a:r>
              <a:rPr lang="en-SG" b="0" i="0" dirty="0">
                <a:solidFill>
                  <a:srgbClr val="374151"/>
                </a:solidFill>
                <a:effectLst/>
                <a:latin typeface="Söhne"/>
              </a:rPr>
              <a:t> the image: Before applying the inpainting algorithm, it is often useful to </a:t>
            </a:r>
            <a:r>
              <a:rPr lang="en-SG" b="0" i="0" dirty="0" err="1">
                <a:solidFill>
                  <a:srgbClr val="374151"/>
                </a:solidFill>
                <a:effectLst/>
                <a:latin typeface="Söhne"/>
              </a:rPr>
              <a:t>preprocess</a:t>
            </a:r>
            <a:r>
              <a:rPr lang="en-SG" b="0" i="0" dirty="0">
                <a:solidFill>
                  <a:srgbClr val="374151"/>
                </a:solidFill>
                <a:effectLst/>
                <a:latin typeface="Söhne"/>
              </a:rPr>
              <a:t> the image to enhance its features and remove noise. This can include operations such as denoising, sharpening, or contrast enhancement.</a:t>
            </a:r>
          </a:p>
          <a:p>
            <a:r>
              <a:rPr lang="en-SG" b="0" i="0" dirty="0">
                <a:solidFill>
                  <a:srgbClr val="374151"/>
                </a:solidFill>
                <a:effectLst/>
                <a:latin typeface="Söhne"/>
              </a:rPr>
              <a:t>Evaluate the results: Finally, it is important to evaluate the quality of the </a:t>
            </a:r>
            <a:r>
              <a:rPr lang="en-SG" b="0" i="0" dirty="0" err="1">
                <a:solidFill>
                  <a:srgbClr val="374151"/>
                </a:solidFill>
                <a:effectLst/>
                <a:latin typeface="Söhne"/>
              </a:rPr>
              <a:t>inpainted</a:t>
            </a:r>
            <a:r>
              <a:rPr lang="en-SG" b="0" i="0" dirty="0">
                <a:solidFill>
                  <a:srgbClr val="374151"/>
                </a:solidFill>
                <a:effectLst/>
                <a:latin typeface="Söhne"/>
              </a:rPr>
              <a:t> image to ensure that it is visually pleasing and consistent with the original image. This can be done using subjective evaluations by human observers or using objective metrics such as Mean Squared Error (MSE) or Peak Signal-to-Noise Ratio (PSNR).</a:t>
            </a:r>
            <a:endParaRPr lang="en-US" dirty="0"/>
          </a:p>
        </p:txBody>
      </p:sp>
    </p:spTree>
    <p:extLst>
      <p:ext uri="{BB962C8B-B14F-4D97-AF65-F5344CB8AC3E}">
        <p14:creationId xmlns:p14="http://schemas.microsoft.com/office/powerpoint/2010/main" val="39661368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29D62-F183-9E5F-797A-C4DE4A00A2DC}"/>
              </a:ext>
            </a:extLst>
          </p:cNvPr>
          <p:cNvSpPr>
            <a:spLocks noGrp="1"/>
          </p:cNvSpPr>
          <p:nvPr>
            <p:ph type="title"/>
          </p:nvPr>
        </p:nvSpPr>
        <p:spPr/>
        <p:txBody>
          <a:bodyPr/>
          <a:lstStyle/>
          <a:p>
            <a:r>
              <a:rPr lang="en-US" dirty="0"/>
              <a:t>Further Development</a:t>
            </a:r>
          </a:p>
        </p:txBody>
      </p:sp>
      <p:sp>
        <p:nvSpPr>
          <p:cNvPr id="3" name="Content Placeholder 2">
            <a:extLst>
              <a:ext uri="{FF2B5EF4-FFF2-40B4-BE49-F238E27FC236}">
                <a16:creationId xmlns:a16="http://schemas.microsoft.com/office/drawing/2014/main" id="{F712B5B7-CE80-4ABD-37EE-2D86A6E1BA7F}"/>
              </a:ext>
            </a:extLst>
          </p:cNvPr>
          <p:cNvSpPr>
            <a:spLocks noGrp="1"/>
          </p:cNvSpPr>
          <p:nvPr>
            <p:ph idx="1"/>
          </p:nvPr>
        </p:nvSpPr>
        <p:spPr/>
        <p:txBody>
          <a:bodyPr>
            <a:normAutofit/>
          </a:bodyPr>
          <a:lstStyle/>
          <a:p>
            <a:r>
              <a:rPr lang="en-SG" b="0" i="0" dirty="0">
                <a:solidFill>
                  <a:srgbClr val="374151"/>
                </a:solidFill>
                <a:effectLst/>
                <a:latin typeface="Söhne"/>
              </a:rPr>
              <a:t>Our solution have this rather obvious problem of overfitting. We can consider using the PNDM scheduler. By gradually increasing the complexity of the network architecture, the PNDM scheduler can help the model to adapt to the complexity of the data distribution without overfitting to the training data.</a:t>
            </a:r>
          </a:p>
          <a:p>
            <a:pPr algn="l"/>
            <a:r>
              <a:rPr lang="en-SG" dirty="0">
                <a:solidFill>
                  <a:srgbClr val="374151"/>
                </a:solidFill>
                <a:latin typeface="Söhne"/>
              </a:rPr>
              <a:t>The </a:t>
            </a:r>
            <a:r>
              <a:rPr lang="en-SG" b="0" i="0" dirty="0">
                <a:solidFill>
                  <a:srgbClr val="374151"/>
                </a:solidFill>
                <a:effectLst/>
                <a:latin typeface="Söhne"/>
              </a:rPr>
              <a:t>PNDM scheduler can help the model to capture more intricate features of the data distribution and make more precise updates to the weights during training. </a:t>
            </a:r>
            <a:r>
              <a:rPr lang="en-SG" dirty="0">
                <a:solidFill>
                  <a:srgbClr val="374151"/>
                </a:solidFill>
                <a:latin typeface="Söhne"/>
              </a:rPr>
              <a:t>This </a:t>
            </a:r>
            <a:r>
              <a:rPr lang="en-SG" b="0" i="0" dirty="0">
                <a:solidFill>
                  <a:srgbClr val="374151"/>
                </a:solidFill>
                <a:effectLst/>
                <a:latin typeface="Söhne"/>
              </a:rPr>
              <a:t>improves the stability and convergence speed of the training process, which has been the most time-consuming aspect in developing our solution.</a:t>
            </a:r>
          </a:p>
          <a:p>
            <a:pPr marL="0" indent="0" algn="l">
              <a:buNone/>
            </a:pPr>
            <a:endParaRPr lang="en-SG" b="0" i="0" dirty="0">
              <a:solidFill>
                <a:srgbClr val="374151"/>
              </a:solidFill>
              <a:effectLst/>
              <a:latin typeface="Söhne"/>
            </a:endParaRPr>
          </a:p>
          <a:p>
            <a:endParaRPr lang="en-US" dirty="0"/>
          </a:p>
        </p:txBody>
      </p:sp>
    </p:spTree>
    <p:extLst>
      <p:ext uri="{BB962C8B-B14F-4D97-AF65-F5344CB8AC3E}">
        <p14:creationId xmlns:p14="http://schemas.microsoft.com/office/powerpoint/2010/main" val="4174250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9BEA2B6-1E24-F4D9-2150-20EABBF957C7}"/>
              </a:ext>
            </a:extLst>
          </p:cNvPr>
          <p:cNvSpPr txBox="1">
            <a:spLocks noGrp="1"/>
          </p:cNvSpPr>
          <p:nvPr>
            <p:ph idx="1"/>
          </p:nvPr>
        </p:nvSpPr>
        <p:spPr>
          <a:xfrm>
            <a:off x="838200" y="835025"/>
            <a:ext cx="10515600" cy="4547399"/>
          </a:xfrm>
          <a:prstGeom prst="rect">
            <a:avLst/>
          </a:prstGeom>
          <a:noFill/>
        </p:spPr>
        <p:txBody>
          <a:bodyPr wrap="square" rtlCol="0">
            <a:spAutoFit/>
          </a:bodyPr>
          <a:lstStyle/>
          <a:p>
            <a:r>
              <a:rPr lang="en-US" dirty="0"/>
              <a:t>Pre-trained Model used: Stable Diffusion 2.1.768</a:t>
            </a:r>
          </a:p>
          <a:p>
            <a:r>
              <a:rPr lang="en-US" dirty="0"/>
              <a:t>VAE architecture used:</a:t>
            </a:r>
          </a:p>
          <a:p>
            <a:pPr lvl="1"/>
            <a:r>
              <a:rPr lang="en-SG" b="0" dirty="0">
                <a:solidFill>
                  <a:srgbClr val="A31515"/>
                </a:solidFill>
                <a:effectLst/>
                <a:latin typeface="Courier New" panose="02070309020205020404" pitchFamily="49" charset="0"/>
              </a:rPr>
              <a:t>https://</a:t>
            </a:r>
            <a:r>
              <a:rPr lang="en-SG" b="0" dirty="0" err="1">
                <a:solidFill>
                  <a:srgbClr val="A31515"/>
                </a:solidFill>
                <a:effectLst/>
                <a:latin typeface="Courier New" panose="02070309020205020404" pitchFamily="49" charset="0"/>
              </a:rPr>
              <a:t>huggingface.co</a:t>
            </a:r>
            <a:r>
              <a:rPr lang="en-SG" b="0" dirty="0">
                <a:solidFill>
                  <a:srgbClr val="A31515"/>
                </a:solidFill>
                <a:effectLst/>
                <a:latin typeface="Courier New" panose="02070309020205020404" pitchFamily="49" charset="0"/>
              </a:rPr>
              <a:t>/</a:t>
            </a:r>
            <a:r>
              <a:rPr lang="en-SG" b="0" dirty="0" err="1">
                <a:solidFill>
                  <a:srgbClr val="A31515"/>
                </a:solidFill>
                <a:effectLst/>
                <a:latin typeface="Courier New" panose="02070309020205020404" pitchFamily="49" charset="0"/>
              </a:rPr>
              <a:t>Linaqruf</a:t>
            </a:r>
            <a:r>
              <a:rPr lang="en-SG" b="0" dirty="0">
                <a:solidFill>
                  <a:srgbClr val="A31515"/>
                </a:solidFill>
                <a:effectLst/>
                <a:latin typeface="Courier New" panose="02070309020205020404" pitchFamily="49" charset="0"/>
              </a:rPr>
              <a:t>/personal-backup/resolve/main/</a:t>
            </a:r>
            <a:r>
              <a:rPr lang="en-SG" b="0" dirty="0" err="1">
                <a:solidFill>
                  <a:srgbClr val="A31515"/>
                </a:solidFill>
                <a:effectLst/>
                <a:latin typeface="Courier New" panose="02070309020205020404" pitchFamily="49" charset="0"/>
              </a:rPr>
              <a:t>vae</a:t>
            </a:r>
            <a:r>
              <a:rPr lang="en-SG" b="0" dirty="0">
                <a:solidFill>
                  <a:srgbClr val="A31515"/>
                </a:solidFill>
                <a:effectLst/>
                <a:latin typeface="Courier New" panose="02070309020205020404" pitchFamily="49" charset="0"/>
              </a:rPr>
              <a:t>/</a:t>
            </a:r>
            <a:r>
              <a:rPr lang="en-SG" b="0" dirty="0" err="1">
                <a:solidFill>
                  <a:srgbClr val="A31515"/>
                </a:solidFill>
                <a:effectLst/>
                <a:latin typeface="Courier New" panose="02070309020205020404" pitchFamily="49" charset="0"/>
              </a:rPr>
              <a:t>animevae.pt</a:t>
            </a:r>
            <a:r>
              <a:rPr lang="en-SG" b="0" dirty="0">
                <a:solidFill>
                  <a:srgbClr val="A31515"/>
                </a:solidFill>
                <a:effectLst/>
                <a:latin typeface="Courier New" panose="02070309020205020404" pitchFamily="49" charset="0"/>
              </a:rPr>
              <a:t>"</a:t>
            </a:r>
            <a:r>
              <a:rPr lang="en-SG" b="0" dirty="0">
                <a:solidFill>
                  <a:srgbClr val="000000"/>
                </a:solidFill>
                <a:effectLst/>
                <a:latin typeface="Courier New" panose="02070309020205020404" pitchFamily="49" charset="0"/>
              </a:rPr>
              <a:t>,</a:t>
            </a:r>
          </a:p>
          <a:p>
            <a:pPr lvl="1"/>
            <a:r>
              <a:rPr lang="en-SG" b="0" dirty="0">
                <a:solidFill>
                  <a:srgbClr val="A31515"/>
                </a:solidFill>
                <a:effectLst/>
                <a:latin typeface="Courier New" panose="02070309020205020404" pitchFamily="49" charset="0"/>
              </a:rPr>
              <a:t>https://</a:t>
            </a:r>
            <a:r>
              <a:rPr lang="en-SG" b="0" dirty="0" err="1">
                <a:solidFill>
                  <a:srgbClr val="A31515"/>
                </a:solidFill>
                <a:effectLst/>
                <a:latin typeface="Courier New" panose="02070309020205020404" pitchFamily="49" charset="0"/>
              </a:rPr>
              <a:t>huggingface.co</a:t>
            </a:r>
            <a:r>
              <a:rPr lang="en-SG" b="0" dirty="0">
                <a:solidFill>
                  <a:srgbClr val="A31515"/>
                </a:solidFill>
                <a:effectLst/>
                <a:latin typeface="Courier New" panose="02070309020205020404" pitchFamily="49" charset="0"/>
              </a:rPr>
              <a:t>/hakurei/waifu-diffusion-v1-4/resolve/main/</a:t>
            </a:r>
            <a:r>
              <a:rPr lang="en-SG" b="0" dirty="0" err="1">
                <a:solidFill>
                  <a:srgbClr val="A31515"/>
                </a:solidFill>
                <a:effectLst/>
                <a:latin typeface="Courier New" panose="02070309020205020404" pitchFamily="49" charset="0"/>
              </a:rPr>
              <a:t>vae</a:t>
            </a:r>
            <a:r>
              <a:rPr lang="en-SG" b="0" dirty="0">
                <a:solidFill>
                  <a:srgbClr val="A31515"/>
                </a:solidFill>
                <a:effectLst/>
                <a:latin typeface="Courier New" panose="02070309020205020404" pitchFamily="49" charset="0"/>
              </a:rPr>
              <a:t>/kl-f8-anime.ckpt"</a:t>
            </a:r>
            <a:r>
              <a:rPr lang="en-SG" b="0" dirty="0">
                <a:solidFill>
                  <a:srgbClr val="000000"/>
                </a:solidFill>
                <a:effectLst/>
                <a:latin typeface="Courier New" panose="02070309020205020404" pitchFamily="49" charset="0"/>
              </a:rPr>
              <a:t>,</a:t>
            </a:r>
          </a:p>
          <a:p>
            <a:pPr lvl="1"/>
            <a:r>
              <a:rPr lang="en-SG" b="0" dirty="0">
                <a:solidFill>
                  <a:srgbClr val="A31515"/>
                </a:solidFill>
                <a:effectLst/>
                <a:latin typeface="Courier New" panose="02070309020205020404" pitchFamily="49" charset="0"/>
              </a:rPr>
              <a:t>https://</a:t>
            </a:r>
            <a:r>
              <a:rPr lang="en-SG" b="0" dirty="0" err="1">
                <a:solidFill>
                  <a:srgbClr val="A31515"/>
                </a:solidFill>
                <a:effectLst/>
                <a:latin typeface="Courier New" panose="02070309020205020404" pitchFamily="49" charset="0"/>
              </a:rPr>
              <a:t>huggingface.co</a:t>
            </a:r>
            <a:r>
              <a:rPr lang="en-SG" b="0" dirty="0">
                <a:solidFill>
                  <a:srgbClr val="A31515"/>
                </a:solidFill>
                <a:effectLst/>
                <a:latin typeface="Courier New" panose="02070309020205020404" pitchFamily="49" charset="0"/>
              </a:rPr>
              <a:t>/</a:t>
            </a:r>
            <a:r>
              <a:rPr lang="en-SG" b="0" dirty="0" err="1">
                <a:solidFill>
                  <a:srgbClr val="A31515"/>
                </a:solidFill>
                <a:effectLst/>
                <a:latin typeface="Courier New" panose="02070309020205020404" pitchFamily="49" charset="0"/>
              </a:rPr>
              <a:t>stabilityai</a:t>
            </a:r>
            <a:r>
              <a:rPr lang="en-SG" b="0" dirty="0">
                <a:solidFill>
                  <a:srgbClr val="A31515"/>
                </a:solidFill>
                <a:effectLst/>
                <a:latin typeface="Courier New" panose="02070309020205020404" pitchFamily="49" charset="0"/>
              </a:rPr>
              <a:t>/</a:t>
            </a:r>
            <a:r>
              <a:rPr lang="en-SG" b="0" dirty="0" err="1">
                <a:solidFill>
                  <a:srgbClr val="A31515"/>
                </a:solidFill>
                <a:effectLst/>
                <a:latin typeface="Courier New" panose="02070309020205020404" pitchFamily="49" charset="0"/>
              </a:rPr>
              <a:t>sd</a:t>
            </a:r>
            <a:r>
              <a:rPr lang="en-SG" b="0" dirty="0">
                <a:solidFill>
                  <a:srgbClr val="A31515"/>
                </a:solidFill>
                <a:effectLst/>
                <a:latin typeface="Courier New" panose="02070309020205020404" pitchFamily="49" charset="0"/>
              </a:rPr>
              <a:t>-</a:t>
            </a:r>
            <a:r>
              <a:rPr lang="en-SG" b="0" dirty="0" err="1">
                <a:solidFill>
                  <a:srgbClr val="A31515"/>
                </a:solidFill>
                <a:effectLst/>
                <a:latin typeface="Courier New" panose="02070309020205020404" pitchFamily="49" charset="0"/>
              </a:rPr>
              <a:t>vae</a:t>
            </a:r>
            <a:r>
              <a:rPr lang="en-SG" b="0" dirty="0">
                <a:solidFill>
                  <a:srgbClr val="A31515"/>
                </a:solidFill>
                <a:effectLst/>
                <a:latin typeface="Courier New" panose="02070309020205020404" pitchFamily="49" charset="0"/>
              </a:rPr>
              <a:t>-ft-</a:t>
            </a:r>
            <a:r>
              <a:rPr lang="en-SG" b="0" dirty="0" err="1">
                <a:solidFill>
                  <a:srgbClr val="A31515"/>
                </a:solidFill>
                <a:effectLst/>
                <a:latin typeface="Courier New" panose="02070309020205020404" pitchFamily="49" charset="0"/>
              </a:rPr>
              <a:t>mse</a:t>
            </a:r>
            <a:r>
              <a:rPr lang="en-SG" b="0" dirty="0">
                <a:solidFill>
                  <a:srgbClr val="A31515"/>
                </a:solidFill>
                <a:effectLst/>
                <a:latin typeface="Courier New" panose="02070309020205020404" pitchFamily="49" charset="0"/>
              </a:rPr>
              <a:t>-original/resolve/main/vae-ft-mse-840000-ema-pruned.ckpt"</a:t>
            </a:r>
            <a:endParaRPr lang="en-SG" b="0" dirty="0">
              <a:solidFill>
                <a:srgbClr val="000000"/>
              </a:solidFill>
              <a:effectLst/>
              <a:latin typeface="Courier New" panose="02070309020205020404" pitchFamily="49" charset="0"/>
            </a:endParaRPr>
          </a:p>
          <a:p>
            <a:endParaRPr lang="en-US" dirty="0"/>
          </a:p>
          <a:p>
            <a:pPr marL="0" indent="0">
              <a:buNone/>
            </a:pPr>
            <a:endParaRPr lang="en-US" dirty="0"/>
          </a:p>
        </p:txBody>
      </p:sp>
    </p:spTree>
    <p:extLst>
      <p:ext uri="{BB962C8B-B14F-4D97-AF65-F5344CB8AC3E}">
        <p14:creationId xmlns:p14="http://schemas.microsoft.com/office/powerpoint/2010/main" val="3322968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69D22-1DD5-2EB1-7FB7-0E2E679287E7}"/>
              </a:ext>
            </a:extLst>
          </p:cNvPr>
          <p:cNvSpPr>
            <a:spLocks noGrp="1"/>
          </p:cNvSpPr>
          <p:nvPr>
            <p:ph type="title"/>
          </p:nvPr>
        </p:nvSpPr>
        <p:spPr/>
        <p:txBody>
          <a:bodyPr/>
          <a:lstStyle/>
          <a:p>
            <a:r>
              <a:rPr lang="en-US" dirty="0"/>
              <a:t>Data Acquisition</a:t>
            </a:r>
          </a:p>
        </p:txBody>
      </p:sp>
      <p:sp>
        <p:nvSpPr>
          <p:cNvPr id="3" name="Content Placeholder 2">
            <a:extLst>
              <a:ext uri="{FF2B5EF4-FFF2-40B4-BE49-F238E27FC236}">
                <a16:creationId xmlns:a16="http://schemas.microsoft.com/office/drawing/2014/main" id="{0EA8E0AE-3698-847E-BDF9-C46C1E692FE4}"/>
              </a:ext>
            </a:extLst>
          </p:cNvPr>
          <p:cNvSpPr>
            <a:spLocks noGrp="1"/>
          </p:cNvSpPr>
          <p:nvPr>
            <p:ph idx="1"/>
          </p:nvPr>
        </p:nvSpPr>
        <p:spPr/>
        <p:txBody>
          <a:bodyPr>
            <a:normAutofit/>
          </a:bodyPr>
          <a:lstStyle/>
          <a:p>
            <a:r>
              <a:rPr lang="en-US" sz="2000" dirty="0"/>
              <a:t>We used high-quality images from </a:t>
            </a:r>
            <a:r>
              <a:rPr lang="en-SG" sz="2000" b="0" i="0" u="sng" strike="noStrike" dirty="0">
                <a:solidFill>
                  <a:srgbClr val="1155CC"/>
                </a:solidFill>
                <a:effectLst/>
                <a:hlinkClick r:id="rId2"/>
              </a:rPr>
              <a:t>https://unsplash.com/</a:t>
            </a:r>
            <a:r>
              <a:rPr lang="en-SG" sz="2000" b="0" i="0" u="none" strike="noStrike" dirty="0">
                <a:solidFill>
                  <a:srgbClr val="000000"/>
                </a:solidFill>
                <a:effectLst/>
              </a:rPr>
              <a:t>  (with manual labelling) as well as generated image from DALL-E (with text prompt as labels).</a:t>
            </a:r>
          </a:p>
          <a:p>
            <a:r>
              <a:rPr lang="en-US" sz="2000" dirty="0"/>
              <a:t>We also used a pre-trained framework BLIP as a complementary tool for captioning the image.</a:t>
            </a:r>
          </a:p>
          <a:p>
            <a:r>
              <a:rPr lang="en-US" sz="2000" dirty="0"/>
              <a:t>We used 9 [image, caption] tuples as our training set.</a:t>
            </a:r>
          </a:p>
        </p:txBody>
      </p:sp>
      <p:pic>
        <p:nvPicPr>
          <p:cNvPr id="5" name="Picture 4" descr="A car parked on a dirt road&#10;&#10;Description automatically generated with low confidence">
            <a:extLst>
              <a:ext uri="{FF2B5EF4-FFF2-40B4-BE49-F238E27FC236}">
                <a16:creationId xmlns:a16="http://schemas.microsoft.com/office/drawing/2014/main" id="{E8BB4E27-5BCE-A003-BD9F-BC9C31B18FEC}"/>
              </a:ext>
            </a:extLst>
          </p:cNvPr>
          <p:cNvPicPr>
            <a:picLocks noChangeAspect="1"/>
          </p:cNvPicPr>
          <p:nvPr/>
        </p:nvPicPr>
        <p:blipFill>
          <a:blip r:embed="rId3"/>
          <a:stretch>
            <a:fillRect/>
          </a:stretch>
        </p:blipFill>
        <p:spPr>
          <a:xfrm>
            <a:off x="1301751" y="3429000"/>
            <a:ext cx="2747963" cy="2747963"/>
          </a:xfrm>
          <a:prstGeom prst="rect">
            <a:avLst/>
          </a:prstGeom>
        </p:spPr>
      </p:pic>
      <p:sp>
        <p:nvSpPr>
          <p:cNvPr id="6" name="TextBox 5">
            <a:extLst>
              <a:ext uri="{FF2B5EF4-FFF2-40B4-BE49-F238E27FC236}">
                <a16:creationId xmlns:a16="http://schemas.microsoft.com/office/drawing/2014/main" id="{CBC8F3A8-D484-FC56-15B5-FF20CEC7D722}"/>
              </a:ext>
            </a:extLst>
          </p:cNvPr>
          <p:cNvSpPr txBox="1"/>
          <p:nvPr/>
        </p:nvSpPr>
        <p:spPr>
          <a:xfrm>
            <a:off x="1271588" y="6311900"/>
            <a:ext cx="3400425" cy="369332"/>
          </a:xfrm>
          <a:prstGeom prst="rect">
            <a:avLst/>
          </a:prstGeom>
          <a:noFill/>
        </p:spPr>
        <p:txBody>
          <a:bodyPr wrap="square" rtlCol="0">
            <a:spAutoFit/>
          </a:bodyPr>
          <a:lstStyle/>
          <a:p>
            <a:r>
              <a:rPr lang="en-US" dirty="0"/>
              <a:t>Car, dirt road, sunny day, </a:t>
            </a:r>
            <a:r>
              <a:rPr lang="en-US" dirty="0" err="1"/>
              <a:t>mytag</a:t>
            </a:r>
            <a:endParaRPr lang="en-US" dirty="0"/>
          </a:p>
        </p:txBody>
      </p:sp>
      <p:pic>
        <p:nvPicPr>
          <p:cNvPr id="8" name="Picture 7">
            <a:extLst>
              <a:ext uri="{FF2B5EF4-FFF2-40B4-BE49-F238E27FC236}">
                <a16:creationId xmlns:a16="http://schemas.microsoft.com/office/drawing/2014/main" id="{643C743B-8C09-DFAE-94A0-634FA0103C65}"/>
              </a:ext>
            </a:extLst>
          </p:cNvPr>
          <p:cNvPicPr>
            <a:picLocks noChangeAspect="1"/>
          </p:cNvPicPr>
          <p:nvPr/>
        </p:nvPicPr>
        <p:blipFill>
          <a:blip r:embed="rId4"/>
          <a:srcRect/>
          <a:stretch/>
        </p:blipFill>
        <p:spPr>
          <a:xfrm>
            <a:off x="6773862" y="3428999"/>
            <a:ext cx="2747963" cy="2747963"/>
          </a:xfrm>
          <a:prstGeom prst="rect">
            <a:avLst/>
          </a:prstGeom>
        </p:spPr>
      </p:pic>
      <p:sp>
        <p:nvSpPr>
          <p:cNvPr id="9" name="TextBox 8">
            <a:extLst>
              <a:ext uri="{FF2B5EF4-FFF2-40B4-BE49-F238E27FC236}">
                <a16:creationId xmlns:a16="http://schemas.microsoft.com/office/drawing/2014/main" id="{BAB87969-E02A-0D2B-B0F0-7C9F1714A6A0}"/>
              </a:ext>
            </a:extLst>
          </p:cNvPr>
          <p:cNvSpPr txBox="1"/>
          <p:nvPr/>
        </p:nvSpPr>
        <p:spPr>
          <a:xfrm>
            <a:off x="6900863" y="6311900"/>
            <a:ext cx="3600450" cy="369332"/>
          </a:xfrm>
          <a:prstGeom prst="rect">
            <a:avLst/>
          </a:prstGeom>
          <a:noFill/>
        </p:spPr>
        <p:txBody>
          <a:bodyPr wrap="square" rtlCol="0">
            <a:spAutoFit/>
          </a:bodyPr>
          <a:lstStyle/>
          <a:p>
            <a:r>
              <a:rPr lang="en-US" dirty="0"/>
              <a:t>Car, cobbled street, sunny, </a:t>
            </a:r>
            <a:r>
              <a:rPr lang="en-US" dirty="0" err="1"/>
              <a:t>mytag</a:t>
            </a:r>
            <a:endParaRPr lang="en-US" dirty="0"/>
          </a:p>
        </p:txBody>
      </p:sp>
    </p:spTree>
    <p:extLst>
      <p:ext uri="{BB962C8B-B14F-4D97-AF65-F5344CB8AC3E}">
        <p14:creationId xmlns:p14="http://schemas.microsoft.com/office/powerpoint/2010/main" val="2909467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3302D-C8E2-D99E-0949-1355904C58FF}"/>
              </a:ext>
            </a:extLst>
          </p:cNvPr>
          <p:cNvSpPr>
            <a:spLocks noGrp="1"/>
          </p:cNvSpPr>
          <p:nvPr>
            <p:ph type="title"/>
          </p:nvPr>
        </p:nvSpPr>
        <p:spPr/>
        <p:txBody>
          <a:bodyPr/>
          <a:lstStyle/>
          <a:p>
            <a:r>
              <a:rPr lang="en-US" dirty="0"/>
              <a:t>Learning rate impact</a:t>
            </a:r>
          </a:p>
        </p:txBody>
      </p:sp>
      <p:sp>
        <p:nvSpPr>
          <p:cNvPr id="3" name="Content Placeholder 2">
            <a:extLst>
              <a:ext uri="{FF2B5EF4-FFF2-40B4-BE49-F238E27FC236}">
                <a16:creationId xmlns:a16="http://schemas.microsoft.com/office/drawing/2014/main" id="{988CC21C-1C91-57CC-3D4A-6E9B2FCFCAC3}"/>
              </a:ext>
            </a:extLst>
          </p:cNvPr>
          <p:cNvSpPr>
            <a:spLocks noGrp="1"/>
          </p:cNvSpPr>
          <p:nvPr>
            <p:ph idx="1"/>
          </p:nvPr>
        </p:nvSpPr>
        <p:spPr/>
        <p:txBody>
          <a:bodyPr>
            <a:normAutofit fontScale="92500" lnSpcReduction="10000"/>
          </a:bodyPr>
          <a:lstStyle/>
          <a:p>
            <a:r>
              <a:rPr lang="en-SG" b="0" i="0" dirty="0">
                <a:solidFill>
                  <a:srgbClr val="111827"/>
                </a:solidFill>
                <a:effectLst/>
                <a:latin typeface="Charter" panose="02040503050506020203" pitchFamily="18" charset="0"/>
              </a:rPr>
              <a:t>As </a:t>
            </a:r>
            <a:r>
              <a:rPr lang="en-SG" dirty="0">
                <a:solidFill>
                  <a:srgbClr val="111827"/>
                </a:solidFill>
                <a:latin typeface="Charter" panose="02040503050506020203" pitchFamily="18" charset="0"/>
              </a:rPr>
              <a:t>diffusion models tend to </a:t>
            </a:r>
            <a:r>
              <a:rPr lang="en-SG" b="0" i="0" dirty="0">
                <a:solidFill>
                  <a:srgbClr val="111827"/>
                </a:solidFill>
                <a:effectLst/>
                <a:latin typeface="Charter" panose="02040503050506020203" pitchFamily="18" charset="0"/>
              </a:rPr>
              <a:t>overfit very quickly, we fine-tuned on our different dataset with high and low learning rates, and we got better results with a low learning rate.</a:t>
            </a:r>
          </a:p>
          <a:p>
            <a:r>
              <a:rPr lang="en-SG" dirty="0">
                <a:solidFill>
                  <a:srgbClr val="111827"/>
                </a:solidFill>
                <a:latin typeface="Charter" panose="02040503050506020203" pitchFamily="18" charset="0"/>
              </a:rPr>
              <a:t>Batch size: 4</a:t>
            </a:r>
          </a:p>
          <a:p>
            <a:r>
              <a:rPr lang="en-SG" dirty="0">
                <a:solidFill>
                  <a:srgbClr val="111827"/>
                </a:solidFill>
                <a:latin typeface="Charter" panose="02040503050506020203" pitchFamily="18" charset="0"/>
              </a:rPr>
              <a:t>Training steps: 28</a:t>
            </a:r>
          </a:p>
          <a:p>
            <a:r>
              <a:rPr lang="en-SG" dirty="0">
                <a:solidFill>
                  <a:srgbClr val="111827"/>
                </a:solidFill>
                <a:latin typeface="Charter" panose="02040503050506020203" pitchFamily="18" charset="0"/>
              </a:rPr>
              <a:t>The above two parameters are set at this constant level for a balance between training time, memory usage and generalization performance</a:t>
            </a:r>
          </a:p>
          <a:p>
            <a:r>
              <a:rPr lang="en-US" dirty="0"/>
              <a:t>We use the same text prompt: “car, cobbled street, sunny, rainbow, </a:t>
            </a:r>
            <a:r>
              <a:rPr lang="en-US" dirty="0" err="1"/>
              <a:t>mytag</a:t>
            </a:r>
            <a:r>
              <a:rPr lang="en-US" dirty="0"/>
              <a:t>” to generate the output image. We decided that the output with a lower learning rate is better as it depicts the car </a:t>
            </a:r>
            <a:r>
              <a:rPr lang="en-US" dirty="0" err="1"/>
              <a:t>tyres</a:t>
            </a:r>
            <a:r>
              <a:rPr lang="en-US" dirty="0"/>
              <a:t> more realistically.</a:t>
            </a:r>
          </a:p>
        </p:txBody>
      </p:sp>
    </p:spTree>
    <p:extLst>
      <p:ext uri="{BB962C8B-B14F-4D97-AF65-F5344CB8AC3E}">
        <p14:creationId xmlns:p14="http://schemas.microsoft.com/office/powerpoint/2010/main" val="352752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DD76B-11BB-A1DC-2ADB-D53D6552C8F0}"/>
              </a:ext>
            </a:extLst>
          </p:cNvPr>
          <p:cNvSpPr>
            <a:spLocks noGrp="1"/>
          </p:cNvSpPr>
          <p:nvPr>
            <p:ph type="title"/>
          </p:nvPr>
        </p:nvSpPr>
        <p:spPr/>
        <p:txBody>
          <a:bodyPr/>
          <a:lstStyle/>
          <a:p>
            <a:r>
              <a:rPr lang="en-US" dirty="0"/>
              <a:t>Output From Step 1</a:t>
            </a:r>
          </a:p>
        </p:txBody>
      </p:sp>
      <p:pic>
        <p:nvPicPr>
          <p:cNvPr id="5" name="Content Placeholder 4" descr="A picture containing tree, outdoor, forest, car&#10;&#10;Description automatically generated">
            <a:extLst>
              <a:ext uri="{FF2B5EF4-FFF2-40B4-BE49-F238E27FC236}">
                <a16:creationId xmlns:a16="http://schemas.microsoft.com/office/drawing/2014/main" id="{2E131C1F-F581-83A1-1ACD-268852301BCE}"/>
              </a:ext>
            </a:extLst>
          </p:cNvPr>
          <p:cNvPicPr>
            <a:picLocks noGrp="1" noChangeAspect="1"/>
          </p:cNvPicPr>
          <p:nvPr>
            <p:ph idx="1"/>
          </p:nvPr>
        </p:nvPicPr>
        <p:blipFill>
          <a:blip r:embed="rId2"/>
          <a:stretch>
            <a:fillRect/>
          </a:stretch>
        </p:blipFill>
        <p:spPr>
          <a:xfrm>
            <a:off x="6348414" y="1690687"/>
            <a:ext cx="5511270" cy="3914775"/>
          </a:xfrm>
        </p:spPr>
      </p:pic>
      <p:pic>
        <p:nvPicPr>
          <p:cNvPr id="7" name="Picture 6" descr="A blue car parked in a field of flowers with trees in the background&#10;&#10;Description automatically generated with medium confidence">
            <a:extLst>
              <a:ext uri="{FF2B5EF4-FFF2-40B4-BE49-F238E27FC236}">
                <a16:creationId xmlns:a16="http://schemas.microsoft.com/office/drawing/2014/main" id="{9F788FCF-02A8-18E4-9CA5-6B76B384E99B}"/>
              </a:ext>
            </a:extLst>
          </p:cNvPr>
          <p:cNvPicPr>
            <a:picLocks noChangeAspect="1"/>
          </p:cNvPicPr>
          <p:nvPr/>
        </p:nvPicPr>
        <p:blipFill>
          <a:blip r:embed="rId3"/>
          <a:stretch>
            <a:fillRect/>
          </a:stretch>
        </p:blipFill>
        <p:spPr>
          <a:xfrm>
            <a:off x="623888" y="1690688"/>
            <a:ext cx="5219700" cy="3914775"/>
          </a:xfrm>
          <a:prstGeom prst="rect">
            <a:avLst/>
          </a:prstGeom>
        </p:spPr>
      </p:pic>
      <p:sp>
        <p:nvSpPr>
          <p:cNvPr id="9" name="TextBox 8">
            <a:extLst>
              <a:ext uri="{FF2B5EF4-FFF2-40B4-BE49-F238E27FC236}">
                <a16:creationId xmlns:a16="http://schemas.microsoft.com/office/drawing/2014/main" id="{AA84A93D-3081-CD9F-EF0F-67E3C1D70BF8}"/>
              </a:ext>
            </a:extLst>
          </p:cNvPr>
          <p:cNvSpPr txBox="1"/>
          <p:nvPr/>
        </p:nvSpPr>
        <p:spPr>
          <a:xfrm>
            <a:off x="623888" y="5815012"/>
            <a:ext cx="5219700" cy="369332"/>
          </a:xfrm>
          <a:prstGeom prst="rect">
            <a:avLst/>
          </a:prstGeom>
          <a:noFill/>
        </p:spPr>
        <p:txBody>
          <a:bodyPr wrap="square" rtlCol="0">
            <a:spAutoFit/>
          </a:bodyPr>
          <a:lstStyle/>
          <a:p>
            <a:r>
              <a:rPr lang="en-US" dirty="0"/>
              <a:t>Learning rate: 1e-4</a:t>
            </a:r>
          </a:p>
        </p:txBody>
      </p:sp>
      <p:sp>
        <p:nvSpPr>
          <p:cNvPr id="10" name="TextBox 9">
            <a:extLst>
              <a:ext uri="{FF2B5EF4-FFF2-40B4-BE49-F238E27FC236}">
                <a16:creationId xmlns:a16="http://schemas.microsoft.com/office/drawing/2014/main" id="{0374486D-F43F-9B3B-6A89-0425D4BDD81A}"/>
              </a:ext>
            </a:extLst>
          </p:cNvPr>
          <p:cNvSpPr txBox="1"/>
          <p:nvPr/>
        </p:nvSpPr>
        <p:spPr>
          <a:xfrm>
            <a:off x="6348414" y="5815012"/>
            <a:ext cx="5219700" cy="369332"/>
          </a:xfrm>
          <a:prstGeom prst="rect">
            <a:avLst/>
          </a:prstGeom>
          <a:noFill/>
        </p:spPr>
        <p:txBody>
          <a:bodyPr wrap="square" rtlCol="0">
            <a:spAutoFit/>
          </a:bodyPr>
          <a:lstStyle/>
          <a:p>
            <a:r>
              <a:rPr lang="en-US" dirty="0"/>
              <a:t>Learning rate: 1e-6</a:t>
            </a:r>
          </a:p>
        </p:txBody>
      </p:sp>
    </p:spTree>
    <p:extLst>
      <p:ext uri="{BB962C8B-B14F-4D97-AF65-F5344CB8AC3E}">
        <p14:creationId xmlns:p14="http://schemas.microsoft.com/office/powerpoint/2010/main" val="1146064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70613-B86A-26A1-CB32-1B7C2F3F9D1A}"/>
              </a:ext>
            </a:extLst>
          </p:cNvPr>
          <p:cNvSpPr>
            <a:spLocks noGrp="1"/>
          </p:cNvSpPr>
          <p:nvPr>
            <p:ph type="title"/>
          </p:nvPr>
        </p:nvSpPr>
        <p:spPr/>
        <p:txBody>
          <a:bodyPr/>
          <a:lstStyle/>
          <a:p>
            <a:r>
              <a:rPr lang="en-US" dirty="0"/>
              <a:t>Control Net Impact</a:t>
            </a:r>
          </a:p>
        </p:txBody>
      </p:sp>
      <p:sp>
        <p:nvSpPr>
          <p:cNvPr id="3" name="Content Placeholder 2">
            <a:extLst>
              <a:ext uri="{FF2B5EF4-FFF2-40B4-BE49-F238E27FC236}">
                <a16:creationId xmlns:a16="http://schemas.microsoft.com/office/drawing/2014/main" id="{E8B7B4AA-BDC7-A383-F1EA-731003ED5DBC}"/>
              </a:ext>
            </a:extLst>
          </p:cNvPr>
          <p:cNvSpPr>
            <a:spLocks noGrp="1"/>
          </p:cNvSpPr>
          <p:nvPr>
            <p:ph idx="1"/>
          </p:nvPr>
        </p:nvSpPr>
        <p:spPr/>
        <p:txBody>
          <a:bodyPr/>
          <a:lstStyle/>
          <a:p>
            <a:r>
              <a:rPr lang="en-SG" b="0" i="0" dirty="0">
                <a:solidFill>
                  <a:srgbClr val="374151"/>
                </a:solidFill>
                <a:effectLst/>
                <a:latin typeface="Söhne"/>
              </a:rPr>
              <a:t>We used </a:t>
            </a:r>
            <a:r>
              <a:rPr lang="en-SG" dirty="0">
                <a:solidFill>
                  <a:srgbClr val="374151"/>
                </a:solidFill>
                <a:latin typeface="Söhne"/>
              </a:rPr>
              <a:t>the </a:t>
            </a:r>
            <a:r>
              <a:rPr lang="en-SG" b="0" i="0" dirty="0">
                <a:solidFill>
                  <a:srgbClr val="374151"/>
                </a:solidFill>
                <a:effectLst/>
                <a:latin typeface="Söhne"/>
              </a:rPr>
              <a:t>control net to introduce an additional source of regularization into the training process.</a:t>
            </a:r>
          </a:p>
          <a:p>
            <a:r>
              <a:rPr lang="en-SG" dirty="0">
                <a:solidFill>
                  <a:srgbClr val="374151"/>
                </a:solidFill>
                <a:latin typeface="Söhne"/>
              </a:rPr>
              <a:t>Below is the image we used as the reference</a:t>
            </a:r>
            <a:endParaRPr lang="en-US" dirty="0"/>
          </a:p>
        </p:txBody>
      </p:sp>
      <p:pic>
        <p:nvPicPr>
          <p:cNvPr id="5" name="Picture 4" descr="A red sports car parked on a road by the water&#10;&#10;Description automatically generated with low confidence">
            <a:extLst>
              <a:ext uri="{FF2B5EF4-FFF2-40B4-BE49-F238E27FC236}">
                <a16:creationId xmlns:a16="http://schemas.microsoft.com/office/drawing/2014/main" id="{48858134-140C-5472-59DF-EFED0C59526E}"/>
              </a:ext>
            </a:extLst>
          </p:cNvPr>
          <p:cNvPicPr>
            <a:picLocks noChangeAspect="1"/>
          </p:cNvPicPr>
          <p:nvPr/>
        </p:nvPicPr>
        <p:blipFill>
          <a:blip r:embed="rId2"/>
          <a:stretch>
            <a:fillRect/>
          </a:stretch>
        </p:blipFill>
        <p:spPr>
          <a:xfrm>
            <a:off x="1747837" y="3192463"/>
            <a:ext cx="7772400" cy="3533654"/>
          </a:xfrm>
          <a:prstGeom prst="rect">
            <a:avLst/>
          </a:prstGeom>
        </p:spPr>
      </p:pic>
    </p:spTree>
    <p:extLst>
      <p:ext uri="{BB962C8B-B14F-4D97-AF65-F5344CB8AC3E}">
        <p14:creationId xmlns:p14="http://schemas.microsoft.com/office/powerpoint/2010/main" val="1354332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86E79-194A-966E-B5BA-9DBF92D31E01}"/>
              </a:ext>
            </a:extLst>
          </p:cNvPr>
          <p:cNvSpPr>
            <a:spLocks noGrp="1"/>
          </p:cNvSpPr>
          <p:nvPr>
            <p:ph type="title"/>
          </p:nvPr>
        </p:nvSpPr>
        <p:spPr/>
        <p:txBody>
          <a:bodyPr/>
          <a:lstStyle/>
          <a:p>
            <a:r>
              <a:rPr lang="en-US" dirty="0"/>
              <a:t>Comparison </a:t>
            </a:r>
          </a:p>
        </p:txBody>
      </p:sp>
      <p:pic>
        <p:nvPicPr>
          <p:cNvPr id="5" name="Content Placeholder 4" descr="A car parked on a road&#10;&#10;Description automatically generated with low confidence">
            <a:extLst>
              <a:ext uri="{FF2B5EF4-FFF2-40B4-BE49-F238E27FC236}">
                <a16:creationId xmlns:a16="http://schemas.microsoft.com/office/drawing/2014/main" id="{244EDE33-1FD7-509E-87CE-FC9E89804EB2}"/>
              </a:ext>
            </a:extLst>
          </p:cNvPr>
          <p:cNvPicPr>
            <a:picLocks noGrp="1" noChangeAspect="1"/>
          </p:cNvPicPr>
          <p:nvPr>
            <p:ph idx="1"/>
          </p:nvPr>
        </p:nvPicPr>
        <p:blipFill>
          <a:blip r:embed="rId2"/>
          <a:stretch>
            <a:fillRect/>
          </a:stretch>
        </p:blipFill>
        <p:spPr>
          <a:xfrm>
            <a:off x="1339321" y="1328127"/>
            <a:ext cx="3251200" cy="4876800"/>
          </a:xfrm>
        </p:spPr>
      </p:pic>
      <p:pic>
        <p:nvPicPr>
          <p:cNvPr id="7" name="Picture 6" descr="A blue car parked on a cobblestone street&#10;&#10;Description automatically generated with medium confidence">
            <a:extLst>
              <a:ext uri="{FF2B5EF4-FFF2-40B4-BE49-F238E27FC236}">
                <a16:creationId xmlns:a16="http://schemas.microsoft.com/office/drawing/2014/main" id="{99CD0010-A214-F201-D066-04C7D3C4A31F}"/>
              </a:ext>
            </a:extLst>
          </p:cNvPr>
          <p:cNvPicPr>
            <a:picLocks noChangeAspect="1"/>
          </p:cNvPicPr>
          <p:nvPr/>
        </p:nvPicPr>
        <p:blipFill>
          <a:blip r:embed="rId3"/>
          <a:stretch>
            <a:fillRect/>
          </a:stretch>
        </p:blipFill>
        <p:spPr>
          <a:xfrm>
            <a:off x="7216775" y="1233299"/>
            <a:ext cx="3251200" cy="4876800"/>
          </a:xfrm>
          <a:prstGeom prst="rect">
            <a:avLst/>
          </a:prstGeom>
        </p:spPr>
      </p:pic>
      <p:sp>
        <p:nvSpPr>
          <p:cNvPr id="8" name="TextBox 7">
            <a:extLst>
              <a:ext uri="{FF2B5EF4-FFF2-40B4-BE49-F238E27FC236}">
                <a16:creationId xmlns:a16="http://schemas.microsoft.com/office/drawing/2014/main" id="{C9C149AE-466B-3648-CD1F-998424CB76FA}"/>
              </a:ext>
            </a:extLst>
          </p:cNvPr>
          <p:cNvSpPr txBox="1"/>
          <p:nvPr/>
        </p:nvSpPr>
        <p:spPr>
          <a:xfrm>
            <a:off x="2252134" y="6231265"/>
            <a:ext cx="1862667" cy="523220"/>
          </a:xfrm>
          <a:prstGeom prst="rect">
            <a:avLst/>
          </a:prstGeom>
          <a:noFill/>
        </p:spPr>
        <p:txBody>
          <a:bodyPr wrap="square" rtlCol="0">
            <a:spAutoFit/>
          </a:bodyPr>
          <a:lstStyle/>
          <a:p>
            <a:r>
              <a:rPr lang="en-US" sz="2800" dirty="0"/>
              <a:t>Before</a:t>
            </a:r>
          </a:p>
        </p:txBody>
      </p:sp>
      <p:sp>
        <p:nvSpPr>
          <p:cNvPr id="9" name="TextBox 8">
            <a:extLst>
              <a:ext uri="{FF2B5EF4-FFF2-40B4-BE49-F238E27FC236}">
                <a16:creationId xmlns:a16="http://schemas.microsoft.com/office/drawing/2014/main" id="{12E4886A-7004-7E8E-44EE-C2285E4A9A23}"/>
              </a:ext>
            </a:extLst>
          </p:cNvPr>
          <p:cNvSpPr txBox="1"/>
          <p:nvPr/>
        </p:nvSpPr>
        <p:spPr>
          <a:xfrm>
            <a:off x="8317441" y="6110099"/>
            <a:ext cx="1862667" cy="523220"/>
          </a:xfrm>
          <a:prstGeom prst="rect">
            <a:avLst/>
          </a:prstGeom>
          <a:noFill/>
        </p:spPr>
        <p:txBody>
          <a:bodyPr wrap="square" rtlCol="0">
            <a:spAutoFit/>
          </a:bodyPr>
          <a:lstStyle/>
          <a:p>
            <a:r>
              <a:rPr lang="en-US" sz="2800" dirty="0"/>
              <a:t>After</a:t>
            </a:r>
          </a:p>
        </p:txBody>
      </p:sp>
    </p:spTree>
    <p:extLst>
      <p:ext uri="{BB962C8B-B14F-4D97-AF65-F5344CB8AC3E}">
        <p14:creationId xmlns:p14="http://schemas.microsoft.com/office/powerpoint/2010/main" val="779473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453CE-0E95-B3D7-6C67-2757746197D2}"/>
              </a:ext>
            </a:extLst>
          </p:cNvPr>
          <p:cNvSpPr>
            <a:spLocks noGrp="1"/>
          </p:cNvSpPr>
          <p:nvPr>
            <p:ph type="title"/>
          </p:nvPr>
        </p:nvSpPr>
        <p:spPr/>
        <p:txBody>
          <a:bodyPr/>
          <a:lstStyle/>
          <a:p>
            <a:r>
              <a:rPr lang="en-US" dirty="0"/>
              <a:t>Image Inpainting</a:t>
            </a:r>
          </a:p>
        </p:txBody>
      </p:sp>
      <p:sp>
        <p:nvSpPr>
          <p:cNvPr id="3" name="Content Placeholder 2">
            <a:extLst>
              <a:ext uri="{FF2B5EF4-FFF2-40B4-BE49-F238E27FC236}">
                <a16:creationId xmlns:a16="http://schemas.microsoft.com/office/drawing/2014/main" id="{6F8CF594-A0A2-59B3-145D-996A8C233AE9}"/>
              </a:ext>
            </a:extLst>
          </p:cNvPr>
          <p:cNvSpPr>
            <a:spLocks noGrp="1"/>
          </p:cNvSpPr>
          <p:nvPr>
            <p:ph idx="1"/>
          </p:nvPr>
        </p:nvSpPr>
        <p:spPr/>
        <p:txBody>
          <a:bodyPr>
            <a:normAutofit lnSpcReduction="10000"/>
          </a:bodyPr>
          <a:lstStyle/>
          <a:p>
            <a:r>
              <a:rPr lang="en-US" dirty="0"/>
              <a:t>Here we observed </a:t>
            </a:r>
            <a:r>
              <a:rPr lang="en-SG" b="0" i="0" dirty="0">
                <a:solidFill>
                  <a:srgbClr val="374151"/>
                </a:solidFill>
                <a:effectLst/>
                <a:latin typeface="Söhne"/>
              </a:rPr>
              <a:t>generation of unrealistic or noisy samples, </a:t>
            </a:r>
            <a:r>
              <a:rPr lang="en-SG" dirty="0">
                <a:solidFill>
                  <a:srgbClr val="374151"/>
                </a:solidFill>
                <a:latin typeface="Söhne"/>
              </a:rPr>
              <a:t>which could be due to </a:t>
            </a:r>
            <a:r>
              <a:rPr lang="en-SG" b="0" i="0" dirty="0">
                <a:solidFill>
                  <a:srgbClr val="374151"/>
                </a:solidFill>
                <a:effectLst/>
                <a:latin typeface="Söhne"/>
              </a:rPr>
              <a:t>the diffusion process amplifying small perturbations in the data.</a:t>
            </a:r>
          </a:p>
          <a:p>
            <a:r>
              <a:rPr lang="en-SG" dirty="0">
                <a:solidFill>
                  <a:srgbClr val="374151"/>
                </a:solidFill>
                <a:latin typeface="Söhne"/>
              </a:rPr>
              <a:t>We choose t</a:t>
            </a:r>
            <a:r>
              <a:rPr lang="en-SG" b="0" i="0" dirty="0">
                <a:solidFill>
                  <a:srgbClr val="374151"/>
                </a:solidFill>
                <a:effectLst/>
                <a:latin typeface="Söhne"/>
              </a:rPr>
              <a:t>he masked inpainting technique to mitigate this problem.</a:t>
            </a:r>
          </a:p>
          <a:p>
            <a:r>
              <a:rPr lang="en-SG" dirty="0">
                <a:solidFill>
                  <a:srgbClr val="374151"/>
                </a:solidFill>
                <a:latin typeface="Söhne"/>
              </a:rPr>
              <a:t>Specifically, the model has used a VAE(mentioned earlier to accomplish this task). It uses an inpainting algorithm where we mask out unimportant details in our input data manually or randomly.</a:t>
            </a:r>
          </a:p>
          <a:p>
            <a:r>
              <a:rPr lang="en-SG" dirty="0">
                <a:solidFill>
                  <a:srgbClr val="374151"/>
                </a:solidFill>
                <a:latin typeface="Söhne"/>
              </a:rPr>
              <a:t>It also mask out </a:t>
            </a:r>
            <a:r>
              <a:rPr lang="en-SG" b="0" i="0" dirty="0">
                <a:solidFill>
                  <a:srgbClr val="374151"/>
                </a:solidFill>
                <a:effectLst/>
                <a:latin typeface="Söhne"/>
              </a:rPr>
              <a:t>the missing or corrupted parts of the image by automatically identify the regions of the image that need to be </a:t>
            </a:r>
            <a:r>
              <a:rPr lang="en-SG" b="0" i="0" dirty="0" err="1">
                <a:solidFill>
                  <a:srgbClr val="374151"/>
                </a:solidFill>
                <a:effectLst/>
                <a:latin typeface="Söhne"/>
              </a:rPr>
              <a:t>inpainted</a:t>
            </a:r>
            <a:r>
              <a:rPr lang="en-SG" b="0" i="0" dirty="0">
                <a:solidFill>
                  <a:srgbClr val="374151"/>
                </a:solidFill>
                <a:effectLst/>
                <a:latin typeface="Söhne"/>
              </a:rPr>
              <a:t> and create a binary mask to indicate which pixels should be filled in. </a:t>
            </a:r>
            <a:endParaRPr lang="en-SG" dirty="0">
              <a:solidFill>
                <a:srgbClr val="374151"/>
              </a:solidFill>
              <a:latin typeface="Söhne"/>
            </a:endParaRPr>
          </a:p>
        </p:txBody>
      </p:sp>
    </p:spTree>
    <p:extLst>
      <p:ext uri="{BB962C8B-B14F-4D97-AF65-F5344CB8AC3E}">
        <p14:creationId xmlns:p14="http://schemas.microsoft.com/office/powerpoint/2010/main" val="19305312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DBECEC2-F328-6D56-4111-5EE1E15AC664}"/>
              </a:ext>
            </a:extLst>
          </p:cNvPr>
          <p:cNvPicPr>
            <a:picLocks noGrp="1" noChangeAspect="1"/>
          </p:cNvPicPr>
          <p:nvPr>
            <p:ph idx="1"/>
          </p:nvPr>
        </p:nvPicPr>
        <p:blipFill>
          <a:blip r:embed="rId2"/>
          <a:srcRect/>
          <a:stretch/>
        </p:blipFill>
        <p:spPr>
          <a:xfrm>
            <a:off x="7910513" y="1239835"/>
            <a:ext cx="2900892" cy="3875089"/>
          </a:xfrm>
        </p:spPr>
      </p:pic>
      <p:sp>
        <p:nvSpPr>
          <p:cNvPr id="6" name="TextBox 5">
            <a:extLst>
              <a:ext uri="{FF2B5EF4-FFF2-40B4-BE49-F238E27FC236}">
                <a16:creationId xmlns:a16="http://schemas.microsoft.com/office/drawing/2014/main" id="{7426B74A-34C0-BEE3-9F89-4687F5B585FA}"/>
              </a:ext>
            </a:extLst>
          </p:cNvPr>
          <p:cNvSpPr txBox="1"/>
          <p:nvPr/>
        </p:nvSpPr>
        <p:spPr>
          <a:xfrm>
            <a:off x="7672388" y="5475290"/>
            <a:ext cx="6743700" cy="646331"/>
          </a:xfrm>
          <a:prstGeom prst="rect">
            <a:avLst/>
          </a:prstGeom>
          <a:noFill/>
        </p:spPr>
        <p:txBody>
          <a:bodyPr wrap="square" rtlCol="0">
            <a:spAutoFit/>
          </a:bodyPr>
          <a:lstStyle/>
          <a:p>
            <a:r>
              <a:rPr lang="en-US" dirty="0"/>
              <a:t>Text prompt: car, cobblestone, sunny</a:t>
            </a:r>
          </a:p>
          <a:p>
            <a:r>
              <a:rPr lang="en-US" dirty="0"/>
              <a:t>day, </a:t>
            </a:r>
            <a:r>
              <a:rPr lang="en-US" dirty="0" err="1"/>
              <a:t>mytag</a:t>
            </a:r>
            <a:r>
              <a:rPr lang="en-US" dirty="0"/>
              <a:t>, high resolution</a:t>
            </a:r>
          </a:p>
        </p:txBody>
      </p:sp>
      <p:sp>
        <p:nvSpPr>
          <p:cNvPr id="10" name="Content Placeholder 2">
            <a:extLst>
              <a:ext uri="{FF2B5EF4-FFF2-40B4-BE49-F238E27FC236}">
                <a16:creationId xmlns:a16="http://schemas.microsoft.com/office/drawing/2014/main" id="{A74A7D71-76B1-35A3-A51E-B9900B9D46C3}"/>
              </a:ext>
            </a:extLst>
          </p:cNvPr>
          <p:cNvSpPr txBox="1">
            <a:spLocks/>
          </p:cNvSpPr>
          <p:nvPr/>
        </p:nvSpPr>
        <p:spPr>
          <a:xfrm>
            <a:off x="838200" y="1825625"/>
            <a:ext cx="7072313"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SG" dirty="0">
                <a:solidFill>
                  <a:srgbClr val="374151"/>
                </a:solidFill>
                <a:latin typeface="Söhne"/>
              </a:rPr>
              <a:t>Here, since the training dataset is small, we manually flagged out the features we deemed as unimportant</a:t>
            </a:r>
            <a:r>
              <a:rPr lang="en-SG" dirty="0">
                <a:solidFill>
                  <a:srgbClr val="374151"/>
                </a:solidFill>
                <a:latin typeface="Söhne"/>
                <a:sym typeface="Wingdings" pitchFamily="2" charset="2"/>
              </a:rPr>
              <a:t>(simply by replacing those with black pixels), such as the trees/buildings besides the road.</a:t>
            </a:r>
          </a:p>
          <a:p>
            <a:r>
              <a:rPr lang="en-SG" dirty="0">
                <a:solidFill>
                  <a:srgbClr val="374151"/>
                </a:solidFill>
                <a:latin typeface="Söhne"/>
                <a:sym typeface="Wingdings" pitchFamily="2" charset="2"/>
              </a:rPr>
              <a:t>Our final result is shown on the right.</a:t>
            </a:r>
            <a:endParaRPr lang="en-US" dirty="0"/>
          </a:p>
        </p:txBody>
      </p:sp>
      <p:sp>
        <p:nvSpPr>
          <p:cNvPr id="11" name="Title 1">
            <a:extLst>
              <a:ext uri="{FF2B5EF4-FFF2-40B4-BE49-F238E27FC236}">
                <a16:creationId xmlns:a16="http://schemas.microsoft.com/office/drawing/2014/main" id="{FD261027-B507-AF98-40AF-54568791FB7D}"/>
              </a:ext>
            </a:extLst>
          </p:cNvPr>
          <p:cNvSpPr>
            <a:spLocks noGrp="1"/>
          </p:cNvSpPr>
          <p:nvPr>
            <p:ph type="title"/>
          </p:nvPr>
        </p:nvSpPr>
        <p:spPr>
          <a:xfrm>
            <a:off x="838200" y="365125"/>
            <a:ext cx="10515600" cy="1325563"/>
          </a:xfrm>
        </p:spPr>
        <p:txBody>
          <a:bodyPr/>
          <a:lstStyle/>
          <a:p>
            <a:r>
              <a:rPr lang="en-US" dirty="0"/>
              <a:t>Image Inpainting</a:t>
            </a:r>
          </a:p>
        </p:txBody>
      </p:sp>
    </p:spTree>
    <p:extLst>
      <p:ext uri="{BB962C8B-B14F-4D97-AF65-F5344CB8AC3E}">
        <p14:creationId xmlns:p14="http://schemas.microsoft.com/office/powerpoint/2010/main" val="30148584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457</TotalTime>
  <Words>758</Words>
  <Application>Microsoft Macintosh PowerPoint</Application>
  <PresentationFormat>Widescreen</PresentationFormat>
  <Paragraphs>46</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Söhne</vt:lpstr>
      <vt:lpstr>Arial</vt:lpstr>
      <vt:lpstr>Calibri</vt:lpstr>
      <vt:lpstr>Calibri Light</vt:lpstr>
      <vt:lpstr>Charter</vt:lpstr>
      <vt:lpstr>Courier New</vt:lpstr>
      <vt:lpstr>Office Theme</vt:lpstr>
      <vt:lpstr>Using Stable Diffusion to generate high-quality image</vt:lpstr>
      <vt:lpstr>PowerPoint Presentation</vt:lpstr>
      <vt:lpstr>Data Acquisition</vt:lpstr>
      <vt:lpstr>Learning rate impact</vt:lpstr>
      <vt:lpstr>Output From Step 1</vt:lpstr>
      <vt:lpstr>Control Net Impact</vt:lpstr>
      <vt:lpstr>Comparison </vt:lpstr>
      <vt:lpstr>Image Inpainting</vt:lpstr>
      <vt:lpstr>Image Inpainting</vt:lpstr>
      <vt:lpstr>Further Development</vt:lpstr>
      <vt:lpstr>Further Development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Stable Diffusion to generate high-quality image</dc:title>
  <dc:creator>Keyi Huang</dc:creator>
  <cp:lastModifiedBy>Keyi Huang</cp:lastModifiedBy>
  <cp:revision>2</cp:revision>
  <dcterms:created xsi:type="dcterms:W3CDTF">2023-03-12T10:14:49Z</dcterms:created>
  <dcterms:modified xsi:type="dcterms:W3CDTF">2023-03-12T17:52:30Z</dcterms:modified>
</cp:coreProperties>
</file>

<file path=docProps/thumbnail.jpeg>
</file>